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1.gif"/><Relationship Id="rId5" Type="http://schemas.openxmlformats.org/officeDocument/2006/relationships/image" Target="../media/image16.gif"/><Relationship Id="rId6" Type="http://schemas.openxmlformats.org/officeDocument/2006/relationships/hyperlink" Target="http://ideatiko.com/amarillo.html" TargetMode="External"/><Relationship Id="rId7" Type="http://schemas.openxmlformats.org/officeDocument/2006/relationships/hyperlink" Target="http://ideatiko.com/amarillo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ideatiko.com/chatuao1.apk" TargetMode="External"/><Relationship Id="rId4" Type="http://schemas.openxmlformats.org/officeDocument/2006/relationships/hyperlink" Target="http://ideatiko.com/chatuao1.apk" TargetMode="External"/><Relationship Id="rId5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orejuelajd/esp8266-m2m-firebase" TargetMode="External"/><Relationship Id="rId4" Type="http://schemas.openxmlformats.org/officeDocument/2006/relationships/hyperlink" Target="https://github.com/orejuelajd/esp8266-firebase" TargetMode="External"/><Relationship Id="rId5" Type="http://schemas.openxmlformats.org/officeDocument/2006/relationships/hyperlink" Target="https://github.com/orejuelajd/arduino-firebas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gif"/><Relationship Id="rId4" Type="http://schemas.openxmlformats.org/officeDocument/2006/relationships/image" Target="../media/image0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jpg"/><Relationship Id="rId4" Type="http://schemas.openxmlformats.org/officeDocument/2006/relationships/image" Target="../media/image0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04.png"/><Relationship Id="rId8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Relationship Id="rId4" Type="http://schemas.openxmlformats.org/officeDocument/2006/relationships/image" Target="../media/image0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jpg"/><Relationship Id="rId4" Type="http://schemas.openxmlformats.org/officeDocument/2006/relationships/image" Target="../media/image10.jpg"/><Relationship Id="rId5" Type="http://schemas.openxmlformats.org/officeDocument/2006/relationships/hyperlink" Target="https://goo.gl/KPR57K" TargetMode="External"/><Relationship Id="rId6" Type="http://schemas.openxmlformats.org/officeDocument/2006/relationships/hyperlink" Target="https://goo.gl/7gxsy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orejuelajd/esp8266-m2m-firebase/tree/master/esp8266" TargetMode="External"/><Relationship Id="rId4" Type="http://schemas.openxmlformats.org/officeDocument/2006/relationships/hyperlink" Target="https://github.com/googlesamples/firebase-arduin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 sz="4800">
                <a:solidFill>
                  <a:srgbClr val="CC0000"/>
                </a:solidFill>
              </a:rPr>
              <a:t>Firebase + ESP8266 = IOT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/>
              <a:t>Juan David Orejuela Bolaños</a:t>
            </a:r>
          </a:p>
        </p:txBody>
      </p:sp>
      <p:cxnSp>
        <p:nvCxnSpPr>
          <p:cNvPr id="56" name="Shape 56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" name="Shape 57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0" y="4313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s" sz="1800">
                <a:solidFill>
                  <a:srgbClr val="666666"/>
                </a:solidFill>
              </a:rPr>
              <a:t>… y ahora</a:t>
            </a:r>
            <a:r>
              <a:rPr b="1" lang="es">
                <a:solidFill>
                  <a:srgbClr val="CC0000"/>
                </a:solidFill>
              </a:rPr>
              <a:t> Firebase con ESP8266 y HTML</a:t>
            </a:r>
          </a:p>
        </p:txBody>
      </p:sp>
      <p:pic>
        <p:nvPicPr>
          <p:cNvPr descr="personal shia labeouf just do it just saying animated GIF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185" y="1225625"/>
            <a:ext cx="3607625" cy="26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idx="1" type="body"/>
          </p:nvPr>
        </p:nvSpPr>
        <p:spPr>
          <a:xfrm>
            <a:off x="1506887" y="4139425"/>
            <a:ext cx="61302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Integremos todo lo anterior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4" name="Shape 164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843475" y="55350"/>
            <a:ext cx="5966400" cy="52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Guerra de Taps </a:t>
            </a:r>
          </a:p>
        </p:txBody>
      </p:sp>
      <p:pic>
        <p:nvPicPr>
          <p:cNvPr descr="Image result for firebase gif " id="170" name="Shape 170"/>
          <p:cNvPicPr preferRelativeResize="0"/>
          <p:nvPr/>
        </p:nvPicPr>
        <p:blipFill rotWithShape="1">
          <a:blip r:embed="rId3">
            <a:alphaModFix/>
          </a:blip>
          <a:srcRect b="0" l="71063" r="0" t="0"/>
          <a:stretch/>
        </p:blipFill>
        <p:spPr>
          <a:xfrm>
            <a:off x="6235832" y="1962621"/>
            <a:ext cx="1784505" cy="2948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ap gif"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346" y="4003327"/>
            <a:ext cx="1638664" cy="1019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ap gif"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346" y="1851350"/>
            <a:ext cx="1638664" cy="1019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ed gif" id="173" name="Shape 173"/>
          <p:cNvPicPr preferRelativeResize="0"/>
          <p:nvPr/>
        </p:nvPicPr>
        <p:blipFill rotWithShape="1">
          <a:blip r:embed="rId5">
            <a:alphaModFix/>
          </a:blip>
          <a:srcRect b="0" l="16520" r="0" t="30771"/>
          <a:stretch/>
        </p:blipFill>
        <p:spPr>
          <a:xfrm>
            <a:off x="1685346" y="2927338"/>
            <a:ext cx="1638665" cy="101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>
            <a:endCxn id="170" idx="1"/>
          </p:cNvCxnSpPr>
          <p:nvPr/>
        </p:nvCxnSpPr>
        <p:spPr>
          <a:xfrm>
            <a:off x="3324032" y="2404960"/>
            <a:ext cx="2911800" cy="1031999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5" name="Shape 175"/>
          <p:cNvCxnSpPr>
            <a:stCxn id="171" idx="3"/>
            <a:endCxn id="170" idx="1"/>
          </p:cNvCxnSpPr>
          <p:nvPr/>
        </p:nvCxnSpPr>
        <p:spPr>
          <a:xfrm flipH="1" rot="10800000">
            <a:off x="3324011" y="3436849"/>
            <a:ext cx="2911800" cy="10761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6" name="Shape 176"/>
          <p:cNvCxnSpPr>
            <a:stCxn id="170" idx="1"/>
            <a:endCxn id="173" idx="3"/>
          </p:cNvCxnSpPr>
          <p:nvPr/>
        </p:nvCxnSpPr>
        <p:spPr>
          <a:xfrm rot="10800000">
            <a:off x="3324032" y="3436960"/>
            <a:ext cx="291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" name="Shape 177"/>
          <p:cNvSpPr txBox="1"/>
          <p:nvPr/>
        </p:nvSpPr>
        <p:spPr>
          <a:xfrm rot="-5400000">
            <a:off x="1038354" y="3299573"/>
            <a:ext cx="10131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ESP8266</a:t>
            </a:r>
          </a:p>
        </p:txBody>
      </p:sp>
      <p:sp>
        <p:nvSpPr>
          <p:cNvPr id="178" name="Shape 178"/>
          <p:cNvSpPr txBox="1"/>
          <p:nvPr/>
        </p:nvSpPr>
        <p:spPr>
          <a:xfrm rot="-5400000">
            <a:off x="1038354" y="2223643"/>
            <a:ext cx="1013100" cy="280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1000"/>
              <a:t>Amarillo</a:t>
            </a:r>
          </a:p>
        </p:txBody>
      </p:sp>
      <p:sp>
        <p:nvSpPr>
          <p:cNvPr id="179" name="Shape 179"/>
          <p:cNvSpPr txBox="1"/>
          <p:nvPr/>
        </p:nvSpPr>
        <p:spPr>
          <a:xfrm rot="-5400000">
            <a:off x="1038354" y="4375504"/>
            <a:ext cx="1013100" cy="280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1000"/>
              <a:t>Verde</a:t>
            </a:r>
          </a:p>
        </p:txBody>
      </p:sp>
      <p:sp>
        <p:nvSpPr>
          <p:cNvPr id="180" name="Shape 180"/>
          <p:cNvSpPr txBox="1"/>
          <p:nvPr/>
        </p:nvSpPr>
        <p:spPr>
          <a:xfrm rot="-1034437">
            <a:off x="3805076" y="3742301"/>
            <a:ext cx="1356342" cy="20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Envía Tap</a:t>
            </a:r>
          </a:p>
        </p:txBody>
      </p:sp>
      <p:sp>
        <p:nvSpPr>
          <p:cNvPr id="181" name="Shape 181"/>
          <p:cNvSpPr txBox="1"/>
          <p:nvPr/>
        </p:nvSpPr>
        <p:spPr>
          <a:xfrm rot="1077197">
            <a:off x="3798568" y="2491842"/>
            <a:ext cx="1365488" cy="2403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Envía Tap</a:t>
            </a:r>
          </a:p>
        </p:txBody>
      </p:sp>
      <p:sp>
        <p:nvSpPr>
          <p:cNvPr id="182" name="Shape 182"/>
          <p:cNvSpPr txBox="1"/>
          <p:nvPr/>
        </p:nvSpPr>
        <p:spPr>
          <a:xfrm rot="-2509">
            <a:off x="3719910" y="3118230"/>
            <a:ext cx="1644000" cy="20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Consulta de Taps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2231725" y="640325"/>
            <a:ext cx="5496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Es un juego pero tiene la estructura de una solución para IOT :3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006775" y="1076950"/>
            <a:ext cx="76182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/>
              <a:t>Link del equipo amarillo: </a:t>
            </a:r>
            <a:r>
              <a:rPr lang="es" u="sng">
                <a:solidFill>
                  <a:srgbClr val="CC0000"/>
                </a:solidFill>
                <a:hlinkClick r:id="rId6"/>
              </a:rPr>
              <a:t>http://ideatiko.com/amarillo.html</a:t>
            </a:r>
            <a:r>
              <a:rPr lang="es"/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s"/>
              <a:t>Link del equipo verde: </a:t>
            </a:r>
            <a:r>
              <a:rPr lang="es" u="sng">
                <a:solidFill>
                  <a:srgbClr val="CC0000"/>
                </a:solidFill>
                <a:hlinkClick r:id="rId7"/>
              </a:rPr>
              <a:t>http://ideatiko.com/verde.html</a:t>
            </a:r>
            <a:r>
              <a:rPr lang="es"/>
              <a:t> </a:t>
            </a:r>
          </a:p>
        </p:txBody>
      </p:sp>
      <p:sp>
        <p:nvSpPr>
          <p:cNvPr id="185" name="Shape 185"/>
          <p:cNvSpPr txBox="1"/>
          <p:nvPr/>
        </p:nvSpPr>
        <p:spPr>
          <a:xfrm rot="-5400000">
            <a:off x="757512" y="2223643"/>
            <a:ext cx="10131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200"/>
              <a:t>Página Web</a:t>
            </a:r>
          </a:p>
        </p:txBody>
      </p:sp>
      <p:sp>
        <p:nvSpPr>
          <p:cNvPr id="186" name="Shape 186"/>
          <p:cNvSpPr txBox="1"/>
          <p:nvPr/>
        </p:nvSpPr>
        <p:spPr>
          <a:xfrm rot="-5400000">
            <a:off x="757512" y="4375504"/>
            <a:ext cx="1013100" cy="28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200"/>
              <a:t>Página Web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6764062" y="2098550"/>
            <a:ext cx="1045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1200"/>
              <a:t>Firebase</a:t>
            </a:r>
          </a:p>
        </p:txBody>
      </p:sp>
      <p:cxnSp>
        <p:nvCxnSpPr>
          <p:cNvPr id="188" name="Shape 188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9" name="Shape 189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134600" y="688475"/>
            <a:ext cx="68748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Firebase se conecta con...</a:t>
            </a:r>
          </a:p>
        </p:txBody>
      </p:sp>
      <p:pic>
        <p:nvPicPr>
          <p:cNvPr descr="... Firebase to my Android app. However, steps for Android, iOS and Web" id="195" name="Shape 195"/>
          <p:cNvPicPr preferRelativeResize="0"/>
          <p:nvPr/>
        </p:nvPicPr>
        <p:blipFill rotWithShape="1">
          <a:blip r:embed="rId3">
            <a:alphaModFix/>
          </a:blip>
          <a:srcRect b="64718" l="40350" r="22356" t="22001"/>
          <a:stretch/>
        </p:blipFill>
        <p:spPr>
          <a:xfrm>
            <a:off x="697312" y="1795600"/>
            <a:ext cx="7749374" cy="15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idx="1" type="body"/>
          </p:nvPr>
        </p:nvSpPr>
        <p:spPr>
          <a:xfrm>
            <a:off x="1028325" y="3288502"/>
            <a:ext cx="796800" cy="33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666666"/>
                </a:solidFill>
              </a:rPr>
              <a:t>Apple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114337" y="3347900"/>
            <a:ext cx="915300" cy="33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666666"/>
                </a:solidFill>
              </a:rPr>
              <a:t>Android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7145476" y="3347900"/>
            <a:ext cx="1054200" cy="33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666666"/>
                </a:solidFill>
              </a:rPr>
              <a:t>Web apps</a:t>
            </a:r>
          </a:p>
        </p:txBody>
      </p:sp>
      <p:cxnSp>
        <p:nvCxnSpPr>
          <p:cNvPr id="199" name="Shape 199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0" name="Shape 200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557750" y="189550"/>
            <a:ext cx="6028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Chat para Android con Firebase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255650" y="839075"/>
            <a:ext cx="6632700" cy="69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Primer link de la app: </a:t>
            </a:r>
            <a:r>
              <a:rPr b="1" lang="es" u="sng">
                <a:solidFill>
                  <a:schemeClr val="hlink"/>
                </a:solidFill>
                <a:hlinkClick r:id="rId3"/>
              </a:rPr>
              <a:t>http://ideatiko.com/chatuao1.apk</a:t>
            </a:r>
            <a:r>
              <a:rPr b="1" lang="es">
                <a:solidFill>
                  <a:srgbClr val="666666"/>
                </a:solidFill>
              </a:rPr>
              <a:t>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s">
                <a:solidFill>
                  <a:srgbClr val="666666"/>
                </a:solidFill>
              </a:rPr>
              <a:t>Segundo link de la app: </a:t>
            </a:r>
            <a:r>
              <a:rPr b="1" lang="es" u="sng">
                <a:solidFill>
                  <a:schemeClr val="accent5"/>
                </a:solidFill>
                <a:hlinkClick r:id="rId4"/>
              </a:rPr>
              <a:t>http://ideatiko.com/chatuao2.apk</a:t>
            </a:r>
            <a:r>
              <a:rPr b="1" lang="es">
                <a:solidFill>
                  <a:srgbClr val="666666"/>
                </a:solidFill>
              </a:rPr>
              <a:t> 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1425" y="1733925"/>
            <a:ext cx="2861150" cy="3179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Shape 208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557750" y="420025"/>
            <a:ext cx="6028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Repositorios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7850" y="1407750"/>
            <a:ext cx="8328300" cy="300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ESP8266-m2m-firebase: </a:t>
            </a:r>
            <a:r>
              <a:rPr b="1" lang="es" u="sng">
                <a:solidFill>
                  <a:schemeClr val="hlink"/>
                </a:solidFill>
                <a:hlinkClick r:id="rId3"/>
              </a:rPr>
              <a:t>https://github.com/orejuelajd/esp8266-m2m-firebase</a:t>
            </a:r>
            <a:r>
              <a:rPr b="1" lang="es">
                <a:solidFill>
                  <a:srgbClr val="666666"/>
                </a:solidFill>
              </a:rPr>
              <a:t>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ESP8266-firebase: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hlink"/>
                </a:solidFill>
                <a:hlinkClick r:id="rId4"/>
              </a:rPr>
              <a:t>https://github.com/orejuelajd/esp8266-firebase</a:t>
            </a:r>
            <a:r>
              <a:rPr b="1" lang="es">
                <a:solidFill>
                  <a:srgbClr val="666666"/>
                </a:solidFill>
              </a:rPr>
              <a:t>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Arduino-firebase: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hlink"/>
                </a:solidFill>
                <a:hlinkClick r:id="rId5"/>
              </a:rPr>
              <a:t>https://github.com/orejuelajd/arduino-firebase</a:t>
            </a:r>
            <a:r>
              <a:rPr b="1" lang="es">
                <a:solidFill>
                  <a:srgbClr val="666666"/>
                </a:solidFill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7" name="Shape 217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30650" y="1695800"/>
            <a:ext cx="2882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4000">
                <a:solidFill>
                  <a:srgbClr val="CC0000"/>
                </a:solidFill>
              </a:rPr>
              <a:t>¡ Gracias !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746850" y="2527750"/>
            <a:ext cx="16503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¿Preguntas?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01" y="3369874"/>
            <a:ext cx="800525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 Email Logo Images &amp; Pictures - Becuo"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5" y="4257025"/>
            <a:ext cx="704375" cy="7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idx="1" type="body"/>
          </p:nvPr>
        </p:nvSpPr>
        <p:spPr>
          <a:xfrm>
            <a:off x="977300" y="3527137"/>
            <a:ext cx="16503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orejuelajd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958000" y="4311125"/>
            <a:ext cx="32067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juan.orejuela@hotmail.com</a:t>
            </a:r>
          </a:p>
        </p:txBody>
      </p:sp>
      <p:cxnSp>
        <p:nvCxnSpPr>
          <p:cNvPr id="228" name="Shape 228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9" name="Shape 229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¿Qué es Firebase?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50" y="3903025"/>
            <a:ext cx="3704100" cy="109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"/>
              <a:t>Backend As A Service (BaaS)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s"/>
              <a:t>Tiempo Real</a:t>
            </a:r>
          </a:p>
        </p:txBody>
      </p:sp>
      <p:pic>
        <p:nvPicPr>
          <p:cNvPr descr="This Ionic and Firebase example demonstrates smooth multi-platform app ..." id="64" name="Shape 64"/>
          <p:cNvPicPr preferRelativeResize="0"/>
          <p:nvPr/>
        </p:nvPicPr>
        <p:blipFill rotWithShape="1">
          <a:blip r:embed="rId3">
            <a:alphaModFix/>
          </a:blip>
          <a:srcRect b="0" l="10554" r="9547" t="0"/>
          <a:stretch/>
        </p:blipFill>
        <p:spPr>
          <a:xfrm>
            <a:off x="5034349" y="0"/>
            <a:ext cx="41096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th a single API, the Firebase database provides your app with both ..."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2" y="1072300"/>
            <a:ext cx="3704167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plore Wallpaper 1920x1080 Explore" id="70" name="Shape 70"/>
          <p:cNvPicPr preferRelativeResize="0"/>
          <p:nvPr/>
        </p:nvPicPr>
        <p:blipFill rotWithShape="1">
          <a:blip r:embed="rId3">
            <a:alphaModFix/>
          </a:blip>
          <a:srcRect b="2581" l="0" r="259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type="title"/>
          </p:nvPr>
        </p:nvSpPr>
        <p:spPr>
          <a:xfrm>
            <a:off x="120675" y="132625"/>
            <a:ext cx="3508500" cy="127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 sz="3600">
                <a:solidFill>
                  <a:srgbClr val="CC0000"/>
                </a:solidFill>
              </a:rPr>
              <a:t>EXPLOREMOS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 sz="3600">
                <a:solidFill>
                  <a:srgbClr val="CC0000"/>
                </a:solidFill>
              </a:rPr>
              <a:t>SU INTERFAZ</a:t>
            </a:r>
          </a:p>
        </p:txBody>
      </p:sp>
      <p:cxnSp>
        <p:nvCxnSpPr>
          <p:cNvPr id="72" name="Shape 72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3" name="Shape 73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5280300" y="499650"/>
            <a:ext cx="35328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¿Por qué Firebase?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5072700" y="1387050"/>
            <a:ext cx="3740400" cy="66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Sincronización de datos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 tiempo real.</a:t>
            </a:r>
          </a:p>
        </p:txBody>
      </p:sp>
      <p:pic>
        <p:nvPicPr>
          <p:cNvPr descr="Image result for meme drake" id="80" name="Shape 80"/>
          <p:cNvPicPr preferRelativeResize="0"/>
          <p:nvPr/>
        </p:nvPicPr>
        <p:blipFill rotWithShape="1">
          <a:blip r:embed="rId3">
            <a:alphaModFix/>
          </a:blip>
          <a:srcRect b="0" l="0" r="52299" t="0"/>
          <a:stretch/>
        </p:blipFill>
        <p:spPr>
          <a:xfrm>
            <a:off x="0" y="0"/>
            <a:ext cx="24285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ongodb"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700" y="76573"/>
            <a:ext cx="1694534" cy="117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" id="82" name="Shape 82"/>
          <p:cNvPicPr preferRelativeResize="0"/>
          <p:nvPr/>
        </p:nvPicPr>
        <p:blipFill rotWithShape="1">
          <a:blip r:embed="rId5">
            <a:alphaModFix/>
          </a:blip>
          <a:srcRect b="24826" l="5369" r="6757" t="16745"/>
          <a:stretch/>
        </p:blipFill>
        <p:spPr>
          <a:xfrm>
            <a:off x="2834850" y="1072350"/>
            <a:ext cx="1574725" cy="491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odejs" id="83" name="Shape 83"/>
          <p:cNvPicPr preferRelativeResize="0"/>
          <p:nvPr/>
        </p:nvPicPr>
        <p:blipFill rotWithShape="1">
          <a:blip r:embed="rId6">
            <a:alphaModFix/>
          </a:blip>
          <a:srcRect b="20918" l="0" r="4961" t="19279"/>
          <a:stretch/>
        </p:blipFill>
        <p:spPr>
          <a:xfrm>
            <a:off x="2595050" y="1722925"/>
            <a:ext cx="1299124" cy="40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" id="84" name="Shape 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6687" y="2795500"/>
            <a:ext cx="1902350" cy="19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>
            <p:ph idx="1" type="body"/>
          </p:nvPr>
        </p:nvSpPr>
        <p:spPr>
          <a:xfrm>
            <a:off x="5072700" y="2127100"/>
            <a:ext cx="3740400" cy="66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Sincronización de datos sin conexión.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5072700" y="2867162"/>
            <a:ext cx="3740400" cy="49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Notificaciones en tiempo real.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5072700" y="3420625"/>
            <a:ext cx="3844200" cy="49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Autenticación con otras cuentas.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507700" y="3974075"/>
            <a:ext cx="29742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 sz="3600"/>
              <a:t>TODO FÁCIL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" name="Shape 90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Firebase Logo" id="91" name="Shape 91"/>
          <p:cNvPicPr preferRelativeResize="0"/>
          <p:nvPr/>
        </p:nvPicPr>
        <p:blipFill rotWithShape="1">
          <a:blip r:embed="rId8">
            <a:alphaModFix/>
          </a:blip>
          <a:srcRect b="28673" l="21825" r="2313" t="27341"/>
          <a:stretch/>
        </p:blipFill>
        <p:spPr>
          <a:xfrm>
            <a:off x="3017524" y="4621650"/>
            <a:ext cx="965350" cy="3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rse com sign in using php curl july 31 2014 parse users no comments ...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412" y="753438"/>
            <a:ext cx="1421949" cy="12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title"/>
          </p:nvPr>
        </p:nvSpPr>
        <p:spPr>
          <a:xfrm>
            <a:off x="4556850" y="821650"/>
            <a:ext cx="4256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¿Por qué NO Firebase?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56850" y="2045050"/>
            <a:ext cx="4256100" cy="49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100 conexiones simultáneas gratis.</a:t>
            </a:r>
          </a:p>
        </p:txBody>
      </p:sp>
      <p:pic>
        <p:nvPicPr>
          <p:cNvPr descr="Image result for mongodb"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-100776"/>
            <a:ext cx="1694534" cy="117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" id="100" name="Shape 100"/>
          <p:cNvPicPr preferRelativeResize="0"/>
          <p:nvPr/>
        </p:nvPicPr>
        <p:blipFill rotWithShape="1">
          <a:blip r:embed="rId5">
            <a:alphaModFix/>
          </a:blip>
          <a:srcRect b="24826" l="5369" r="6757" t="16745"/>
          <a:stretch/>
        </p:blipFill>
        <p:spPr>
          <a:xfrm>
            <a:off x="2068025" y="240150"/>
            <a:ext cx="1574725" cy="491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odejs" id="101" name="Shape 101"/>
          <p:cNvPicPr preferRelativeResize="0"/>
          <p:nvPr/>
        </p:nvPicPr>
        <p:blipFill rotWithShape="1">
          <a:blip r:embed="rId6">
            <a:alphaModFix/>
          </a:blip>
          <a:srcRect b="20918" l="0" r="4961" t="19279"/>
          <a:stretch/>
        </p:blipFill>
        <p:spPr>
          <a:xfrm>
            <a:off x="197700" y="1183887"/>
            <a:ext cx="1299124" cy="40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idx="1" type="body"/>
          </p:nvPr>
        </p:nvSpPr>
        <p:spPr>
          <a:xfrm>
            <a:off x="4876350" y="3278075"/>
            <a:ext cx="3740400" cy="66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Almacena con JSON solamente.</a:t>
            </a:r>
          </a:p>
        </p:txBody>
      </p:sp>
      <p:pic>
        <p:nvPicPr>
          <p:cNvPr descr="drake, funny, pale, tears"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045049"/>
            <a:ext cx="3642749" cy="3134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" name="Shape 105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443950" y="316875"/>
            <a:ext cx="4256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ESP-8266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2701800" y="4314950"/>
            <a:ext cx="37404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 muy pequeño</a:t>
            </a:r>
          </a:p>
        </p:txBody>
      </p:sp>
      <p:pic>
        <p:nvPicPr>
          <p:cNvPr descr="Communicating with an embedded tablet over NFC or WiFi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175" y="1200799"/>
            <a:ext cx="4619649" cy="280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Shape 113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" name="Shape 114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799" y="1182424"/>
            <a:ext cx="2094500" cy="2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type="title"/>
          </p:nvPr>
        </p:nvSpPr>
        <p:spPr>
          <a:xfrm>
            <a:off x="2443950" y="224625"/>
            <a:ext cx="4256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Tipos de ESP-8266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136900" y="2753700"/>
            <a:ext cx="3740400" cy="12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2 pines i/o digitales.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$ 27.000 cop aprox.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Necesita TTL-Serial para programarlo.</a:t>
            </a:r>
          </a:p>
        </p:txBody>
      </p:sp>
      <p:pic>
        <p:nvPicPr>
          <p:cNvPr descr="https://images.duckduckgo.com/iu/?u=http%3A%2F%2Fi.ebayimg.com%2F00%2Fs%2FMTAwMVgxMDAx%2Fz%2FcWAAAOSw~gRVgS94%2F%24_35.JPG&amp;f=1"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975" y="1182425"/>
            <a:ext cx="2094500" cy="2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" type="body"/>
          </p:nvPr>
        </p:nvSpPr>
        <p:spPr>
          <a:xfrm>
            <a:off x="5146300" y="2883450"/>
            <a:ext cx="3740400" cy="101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9 pines i/o digitales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1 pin entrada análogo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$ 70.000 cop aprox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286175" y="4242900"/>
            <a:ext cx="8656500" cy="83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¡ Poseen un procesamiento de 80 Mhz ! </a:t>
            </a:r>
            <a:r>
              <a:rPr lang="es" sz="1400" u="sng">
                <a:solidFill>
                  <a:schemeClr val="hlink"/>
                </a:solidFill>
                <a:hlinkClick r:id="rId5"/>
              </a:rPr>
              <a:t>https://goo.gl/KPR57K</a:t>
            </a:r>
            <a:r>
              <a:rPr lang="es" sz="1400">
                <a:solidFill>
                  <a:srgbClr val="000000"/>
                </a:solidFill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Arduino UNO tiene 16 Mhz … </a:t>
            </a:r>
            <a:r>
              <a:rPr lang="es" sz="1400" u="sng">
                <a:solidFill>
                  <a:schemeClr val="hlink"/>
                </a:solidFill>
                <a:hlinkClick r:id="rId6"/>
              </a:rPr>
              <a:t>https://goo.gl/7gxsyA</a:t>
            </a:r>
            <a:r>
              <a:rPr lang="es" sz="14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206850" y="873525"/>
            <a:ext cx="3740400" cy="43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ESP8266 - 01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5387025" y="873525"/>
            <a:ext cx="3740400" cy="43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ESP8266 - 12</a:t>
            </a:r>
          </a:p>
        </p:txBody>
      </p:sp>
      <p:cxnSp>
        <p:nvCxnSpPr>
          <p:cNvPr id="127" name="Shape 127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" name="Shape 128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49" y="1622224"/>
            <a:ext cx="1546250" cy="15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2443950" y="320125"/>
            <a:ext cx="4256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¿Cuál es mejor?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1506900" y="4453525"/>
            <a:ext cx="61302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¡ Depende de tu necesidad !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175" y="1236512"/>
            <a:ext cx="1325625" cy="132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 Nano v3 from Seeedstudio on Tindie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010" y="2367827"/>
            <a:ext cx="1546249" cy="1159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 Yun"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961" y="1546025"/>
            <a:ext cx="2322229" cy="154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" type="body"/>
          </p:nvPr>
        </p:nvSpPr>
        <p:spPr>
          <a:xfrm>
            <a:off x="2617300" y="2076150"/>
            <a:ext cx="8646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vs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5498350" y="2076150"/>
            <a:ext cx="8646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vs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518575" y="2965300"/>
            <a:ext cx="21690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Con IDE arduino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336576" y="3451300"/>
            <a:ext cx="23223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Con comandos AT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862075" y="2838277"/>
            <a:ext cx="796800" cy="33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666666"/>
                </a:solidFill>
              </a:rPr>
              <a:t>Nano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415700" y="1298927"/>
            <a:ext cx="796800" cy="33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666666"/>
                </a:solidFill>
              </a:rPr>
              <a:t>Yún</a:t>
            </a:r>
          </a:p>
        </p:txBody>
      </p:sp>
      <p:cxnSp>
        <p:nvCxnSpPr>
          <p:cNvPr id="145" name="Shape 145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6" name="Shape 146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443950" y="320125"/>
            <a:ext cx="42561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CC0000"/>
                </a:solidFill>
              </a:rPr>
              <a:t>ESP8266 con Firebase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611475" y="3810250"/>
            <a:ext cx="6130200" cy="4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¡ Programemos !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12425" y="1485650"/>
            <a:ext cx="8328300" cy="173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Instalar ESP al board manager de Arduino: </a:t>
            </a:r>
            <a:r>
              <a:rPr b="1" lang="es" u="sng">
                <a:solidFill>
                  <a:schemeClr val="hlink"/>
                </a:solidFill>
                <a:hlinkClick r:id="rId3"/>
              </a:rPr>
              <a:t>https://github.com/orejuelajd/esp8266-m2m-firebase/tree/master/esp8266</a:t>
            </a:r>
            <a:r>
              <a:rPr b="1" lang="es">
                <a:solidFill>
                  <a:srgbClr val="666666"/>
                </a:solidFill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</a:rPr>
              <a:t>Descargar/Instalar la librería de Firebase para Arduino: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hlink"/>
                </a:solidFill>
                <a:hlinkClick r:id="rId4"/>
              </a:rPr>
              <a:t>https://github.com/googlesamples/firebase-arduino/</a:t>
            </a:r>
          </a:p>
        </p:txBody>
      </p:sp>
      <p:cxnSp>
        <p:nvCxnSpPr>
          <p:cNvPr id="154" name="Shape 154"/>
          <p:cNvCxnSpPr/>
          <p:nvPr/>
        </p:nvCxnSpPr>
        <p:spPr>
          <a:xfrm>
            <a:off x="9096850" y="0"/>
            <a:ext cx="0" cy="4242900"/>
          </a:xfrm>
          <a:prstGeom prst="straightConnector1">
            <a:avLst/>
          </a:prstGeom>
          <a:noFill/>
          <a:ln cap="flat" cmpd="sng" w="114300">
            <a:solidFill>
              <a:srgbClr val="99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5" name="Shape 155"/>
          <p:cNvCxnSpPr/>
          <p:nvPr/>
        </p:nvCxnSpPr>
        <p:spPr>
          <a:xfrm>
            <a:off x="9096850" y="4148150"/>
            <a:ext cx="0" cy="1032900"/>
          </a:xfrm>
          <a:prstGeom prst="straightConnector1">
            <a:avLst/>
          </a:prstGeom>
          <a:noFill/>
          <a:ln cap="flat" cmpd="sng" w="11430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